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9925050" cy="67929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040" y="2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sten Reichelt" userId="e887c38913628727" providerId="LiveId" clId="{C2C80D44-2122-4AC1-B040-438A1DA759EA}"/>
    <pc:docChg chg="modSld">
      <pc:chgData name="Thorsten Reichelt" userId="e887c38913628727" providerId="LiveId" clId="{C2C80D44-2122-4AC1-B040-438A1DA759EA}" dt="2024-05-13T08:21:58.959" v="36" actId="20577"/>
      <pc:docMkLst>
        <pc:docMk/>
      </pc:docMkLst>
      <pc:sldChg chg="modSp mod">
        <pc:chgData name="Thorsten Reichelt" userId="e887c38913628727" providerId="LiveId" clId="{C2C80D44-2122-4AC1-B040-438A1DA759EA}" dt="2024-05-13T08:21:58.959" v="36" actId="20577"/>
        <pc:sldMkLst>
          <pc:docMk/>
          <pc:sldMk cId="0" sldId="256"/>
        </pc:sldMkLst>
        <pc:spChg chg="mod">
          <ac:chgData name="Thorsten Reichelt" userId="e887c38913628727" providerId="LiveId" clId="{C2C80D44-2122-4AC1-B040-438A1DA759EA}" dt="2024-05-13T08:21:58.959" v="36" actId="20577"/>
          <ac:spMkLst>
            <pc:docMk/>
            <pc:sldMk cId="0" sldId="256"/>
            <ac:spMk id="16" creationId="{139DC6AD-A0BC-2815-3B19-B2DD64C734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4307190" cy="339421"/>
          </a:xfrm>
          <a:prstGeom prst="rect">
            <a:avLst/>
          </a:prstGeom>
          <a:noFill/>
          <a:ln>
            <a:noFill/>
          </a:ln>
        </p:spPr>
        <p:txBody>
          <a:bodyPr vert="horz" wrap="none" lIns="82441" tIns="41211" rIns="82441" bIns="41211" anchor="t" anchorCtr="0" compatLnSpc="0"/>
          <a:lstStyle/>
          <a:p>
            <a:pPr defTabSz="837517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00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5617824" y="0"/>
            <a:ext cx="4307190" cy="339421"/>
          </a:xfrm>
          <a:prstGeom prst="rect">
            <a:avLst/>
          </a:prstGeom>
          <a:noFill/>
          <a:ln>
            <a:noFill/>
          </a:ln>
        </p:spPr>
        <p:txBody>
          <a:bodyPr vert="horz" wrap="none" lIns="82441" tIns="41211" rIns="82441" bIns="41211" anchor="t" anchorCtr="0" compatLnSpc="0"/>
          <a:lstStyle/>
          <a:p>
            <a:pPr algn="r" defTabSz="837517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00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1" y="6453378"/>
            <a:ext cx="4307190" cy="339421"/>
          </a:xfrm>
          <a:prstGeom prst="rect">
            <a:avLst/>
          </a:prstGeom>
          <a:noFill/>
          <a:ln>
            <a:noFill/>
          </a:ln>
        </p:spPr>
        <p:txBody>
          <a:bodyPr vert="horz" wrap="none" lIns="82441" tIns="41211" rIns="82441" bIns="41211" anchor="b" anchorCtr="0" compatLnSpc="0"/>
          <a:lstStyle/>
          <a:p>
            <a:pPr defTabSz="837517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300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5617824" y="6453378"/>
            <a:ext cx="4307190" cy="339421"/>
          </a:xfrm>
          <a:prstGeom prst="rect">
            <a:avLst/>
          </a:prstGeom>
          <a:noFill/>
          <a:ln>
            <a:noFill/>
          </a:ln>
        </p:spPr>
        <p:txBody>
          <a:bodyPr vert="horz" wrap="none" lIns="82441" tIns="41211" rIns="82441" bIns="41211" anchor="b" anchorCtr="0" compatLnSpc="0"/>
          <a:lstStyle/>
          <a:p>
            <a:pPr algn="r" defTabSz="837517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80BE6C-D85D-43CD-97B1-354E923D5218}" type="slidenum">
              <a:pPr algn="r" defTabSz="837517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sz="1300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6940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4079875" y="515938"/>
            <a:ext cx="1762125" cy="25463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992544" y="3226581"/>
            <a:ext cx="7939907" cy="30566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4307190" cy="339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3751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5617824" y="0"/>
            <a:ext cx="4307190" cy="339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3751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1" y="6453378"/>
            <a:ext cx="4307190" cy="339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83751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5617824" y="6453378"/>
            <a:ext cx="4307190" cy="339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83751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53553EA-2514-49C0-B57B-828A9D90BFD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03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8360" marR="0" lvl="0" indent="-198360" defTabSz="839748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de-DE" sz="1837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/>
          <p:cNvSpPr txBox="1"/>
          <p:nvPr/>
        </p:nvSpPr>
        <p:spPr>
          <a:xfrm>
            <a:off x="5617824" y="6453378"/>
            <a:ext cx="4307190" cy="3394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37517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61F59E-30A0-4971-995A-A26253AAF877}" type="slidenum">
              <a:pPr algn="r" defTabSz="837517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de-DE" sz="1300" kern="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79875" y="515938"/>
            <a:ext cx="1762125" cy="254635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992544" y="3226581"/>
            <a:ext cx="7939907" cy="282508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70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514350" y="1621194"/>
            <a:ext cx="5829300" cy="3448760"/>
          </a:xfrm>
        </p:spPr>
        <p:txBody>
          <a:bodyPr anchor="b" anchorCtr="1"/>
          <a:lstStyle>
            <a:lvl1pPr algn="ctr">
              <a:defRPr sz="4500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857250" y="5202945"/>
            <a:ext cx="5143499" cy="2391658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8E4629-A2AC-4F51-AC34-6517189A661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56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53B136-F65B-4FAF-848B-1B428422D76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22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4907758" y="527398"/>
            <a:ext cx="1478758" cy="839487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71492" y="527398"/>
            <a:ext cx="4350541" cy="839487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0AED1E-7B68-4E69-9794-9779BA27156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39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B840E0-3988-4BBB-98A6-C5A903FB2E0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6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67916" y="2469620"/>
            <a:ext cx="5915025" cy="4120615"/>
          </a:xfrm>
        </p:spPr>
        <p:txBody>
          <a:bodyPr anchor="b"/>
          <a:lstStyle>
            <a:lvl1pPr>
              <a:defRPr sz="4500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AE7D48-CEC5-489D-BB03-AC84821A0A8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98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1492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3471867" y="2637010"/>
            <a:ext cx="2914650" cy="62852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483820-5192-4650-84DE-3B97D3A856F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30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527407"/>
            <a:ext cx="5915025" cy="1914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72379" y="2428344"/>
            <a:ext cx="2901254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379" y="3618445"/>
            <a:ext cx="2901254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3471867" y="2428344"/>
            <a:ext cx="2915546" cy="1190091"/>
          </a:xfrm>
        </p:spPr>
        <p:txBody>
          <a:bodyPr anchor="b"/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3471867" y="3618445"/>
            <a:ext cx="2915546" cy="5322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368BFA-5CAC-4843-8216-BA8FA73D325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59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6372D-FA6B-4A91-9E97-E240473BF02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89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5DD07F-9434-43C6-8199-46B00862355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1158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7C3F56-B85D-411C-A81B-1D407F1A455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26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379" y="660397"/>
            <a:ext cx="2211887" cy="231140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915546" y="1426281"/>
            <a:ext cx="3471867" cy="70396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379" y="2971800"/>
            <a:ext cx="2211887" cy="5505629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C22FA2-2B0B-4B51-9C06-342010E1599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59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71492" y="527407"/>
            <a:ext cx="5915025" cy="19146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71492" y="2637010"/>
            <a:ext cx="5915025" cy="6285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71492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118945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271717" y="9181398"/>
            <a:ext cx="2314574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118945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4843467" y="9181398"/>
            <a:ext cx="1543050" cy="527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118945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4D44C5A-4644-43C6-88CC-C2723B0CF57A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33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de-DE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de-DE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de-DE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de-DE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448516" y="4400842"/>
            <a:ext cx="1533331" cy="581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-11651" y="759237"/>
            <a:ext cx="6957045" cy="86248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BC531"/>
          </a:solidFill>
          <a:ln>
            <a:noFill/>
            <a:prstDash val="solid"/>
          </a:ln>
        </p:spPr>
        <p:txBody>
          <a:bodyPr vert="horz" wrap="none" lIns="111885" tIns="58100" rIns="111885" bIns="58100" anchor="ctr" anchorCtr="1" compatLnSpc="0"/>
          <a:lstStyle/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algn="ctr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0" i="0" u="none" strike="noStrike" kern="1200" cap="none" spc="0" baseline="0" dirty="0">
                <a:solidFill>
                  <a:schemeClr val="bg1"/>
                </a:solidFill>
                <a:uFillTx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SMOOTHIE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400" b="0" i="0" u="none" strike="noStrike" kern="1200" cap="none" spc="0" baseline="0" dirty="0">
              <a:solidFill>
                <a:schemeClr val="bg1"/>
              </a:solidFill>
              <a:uFillTx/>
              <a:latin typeface="Century Gothic" panose="020B0502020202020204" pitchFamily="34" charset="0"/>
              <a:ea typeface="Times New Roman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06082" y="1774482"/>
            <a:ext cx="3022917" cy="322395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b="1" i="0" u="none" strike="noStrike" kern="1200" cap="none" spc="0" baseline="0" dirty="0">
                <a:solidFill>
                  <a:srgbClr val="000000"/>
                </a:solidFill>
                <a:uFillTx/>
              </a:rPr>
              <a:t>MANGO-MÖHRE-SMOOTHIE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050" b="1" i="0" u="none" strike="noStrike" kern="1200" cap="none" spc="0" baseline="0" dirty="0">
              <a:solidFill>
                <a:srgbClr val="000000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300" b="1" dirty="0">
              <a:solidFill>
                <a:srgbClr val="000000"/>
              </a:solidFill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rgbClr val="000000"/>
                </a:solidFill>
                <a:uFillTx/>
              </a:rPr>
              <a:t>Zutaten für eine Portion</a:t>
            </a:r>
            <a:r>
              <a:rPr lang="de-DE" sz="1400" b="1" dirty="0">
                <a:solidFill>
                  <a:srgbClr val="000000"/>
                </a:solidFill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400" b="1" dirty="0">
              <a:solidFill>
                <a:srgbClr val="000000"/>
              </a:solidFill>
            </a:endParaRPr>
          </a:p>
          <a:p>
            <a:r>
              <a:rPr lang="de-DE" sz="1400" dirty="0"/>
              <a:t>Eine halbe Mango</a:t>
            </a:r>
          </a:p>
          <a:p>
            <a:r>
              <a:rPr lang="de-DE" sz="1400" dirty="0"/>
              <a:t>1 mittelgroße Möhre</a:t>
            </a:r>
          </a:p>
          <a:p>
            <a:r>
              <a:rPr lang="de-DE" sz="1400" dirty="0"/>
              <a:t>1 – 2 Orangen (gepresst)</a:t>
            </a:r>
          </a:p>
          <a:p>
            <a:r>
              <a:rPr lang="de-DE" sz="1400" dirty="0"/>
              <a:t>½ Zitrone (gepresst)</a:t>
            </a:r>
          </a:p>
          <a:p>
            <a:r>
              <a:rPr lang="de-DE" sz="1400" dirty="0"/>
              <a:t>1 Stück Ingwer (ca. 1 cm)</a:t>
            </a:r>
          </a:p>
          <a:p>
            <a:r>
              <a:rPr lang="de-DE" sz="1400" dirty="0"/>
              <a:t>1 TL Leinöl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11165" y="3944888"/>
            <a:ext cx="5615206" cy="135421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0" cap="none" spc="0" baseline="0" dirty="0">
                <a:solidFill>
                  <a:srgbClr val="000000"/>
                </a:solidFill>
                <a:uFillTx/>
              </a:rPr>
              <a:t>Zubereitung:</a:t>
            </a: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600" b="1" i="0" u="none" strike="noStrike" kern="0" cap="none" spc="0" baseline="0" dirty="0">
              <a:solidFill>
                <a:srgbClr val="000000"/>
              </a:solidFill>
              <a:uFillTx/>
            </a:endParaRP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" b="1" kern="0" dirty="0">
              <a:solidFill>
                <a:srgbClr val="000000"/>
              </a:solidFill>
            </a:endParaRPr>
          </a:p>
          <a:p>
            <a:pPr marR="0" lvl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0000"/>
                </a:solidFill>
                <a:latin typeface="Calibri"/>
              </a:rPr>
              <a:t>Die Möhre in Stücke schneiden. Alle Zutaten in einen Mixer geben </a:t>
            </a:r>
          </a:p>
          <a:p>
            <a:pPr marR="0" lvl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0000"/>
                </a:solidFill>
                <a:latin typeface="Calibri"/>
              </a:rPr>
              <a:t>und zu einer cremigen Masse verblenden. Genießen!</a:t>
            </a:r>
            <a:endParaRPr lang="de-DE" sz="140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1" i="0" u="none" strike="noStrike" kern="0" cap="none" spc="0" baseline="0" dirty="0">
              <a:solidFill>
                <a:srgbClr val="000000"/>
              </a:solidFill>
              <a:uFillTx/>
            </a:endParaRP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400" b="1" kern="0" dirty="0">
              <a:solidFill>
                <a:srgbClr val="000000"/>
              </a:solidFill>
            </a:endParaRP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 dirty="0">
              <a:solidFill>
                <a:srgbClr val="000000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91BF4E8-9679-4167-A9F9-9895C5D96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42" y="58756"/>
            <a:ext cx="1782140" cy="704189"/>
          </a:xfrm>
          <a:prstGeom prst="rect">
            <a:avLst/>
          </a:prstGeom>
        </p:spPr>
      </p:pic>
      <p:sp>
        <p:nvSpPr>
          <p:cNvPr id="2" name="Freihandform 11">
            <a:extLst>
              <a:ext uri="{FF2B5EF4-FFF2-40B4-BE49-F238E27FC236}">
                <a16:creationId xmlns:a16="http://schemas.microsoft.com/office/drawing/2014/main" id="{1F5A2053-49CD-B1C7-90C0-5CF9B8B3D866}"/>
              </a:ext>
            </a:extLst>
          </p:cNvPr>
          <p:cNvSpPr/>
          <p:nvPr/>
        </p:nvSpPr>
        <p:spPr>
          <a:xfrm>
            <a:off x="-11652" y="8337376"/>
            <a:ext cx="6957045" cy="164063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9BC531"/>
          </a:solidFill>
          <a:ln>
            <a:noFill/>
            <a:prstDash val="solid"/>
          </a:ln>
          <a:effectLst>
            <a:outerShdw dist="25631" dir="3633274" algn="tl">
              <a:srgbClr val="554C36">
                <a:alpha val="50000"/>
              </a:srgbClr>
            </a:outerShdw>
          </a:effectLst>
        </p:spPr>
        <p:txBody>
          <a:bodyPr vert="horz" wrap="none" lIns="158758" tIns="82442" rIns="158758" bIns="82442" anchor="ctr" anchorCtr="0" compatLnSpc="0"/>
          <a:lstStyle/>
          <a:p>
            <a:r>
              <a:rPr lang="de-DE" sz="1200" kern="15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endParaRPr lang="en-US" sz="1200" b="0" i="0" u="sng" strike="noStrike" kern="0" cap="none" spc="0" baseline="0" dirty="0">
              <a:solidFill>
                <a:srgbClr val="FFFFFF"/>
              </a:solidFill>
              <a:uFillTx/>
              <a:latin typeface="Calibri" pitchFamily="34"/>
              <a:ea typeface="Microsoft YaHei" pitchFamily="2"/>
              <a:cs typeface="DIN Light" pitchFamily="18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1B78DB-FAE0-FF68-711D-BF710F7A5057}"/>
              </a:ext>
            </a:extLst>
          </p:cNvPr>
          <p:cNvSpPr txBox="1"/>
          <p:nvPr/>
        </p:nvSpPr>
        <p:spPr>
          <a:xfrm>
            <a:off x="442534" y="8393702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ChemnitzVital GmbH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Zentrum für Höhentraining &amp; 	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Trainingstherapie</a:t>
            </a:r>
            <a:endParaRPr lang="de-DE" sz="1100" dirty="0">
              <a:solidFill>
                <a:schemeClr val="bg1"/>
              </a:solidFill>
            </a:endParaRPr>
          </a:p>
          <a:p>
            <a:r>
              <a:rPr lang="de-DE" sz="1100" dirty="0">
                <a:solidFill>
                  <a:schemeClr val="bg1"/>
                </a:solidFill>
              </a:rPr>
              <a:t>Luisenplatz 2</a:t>
            </a:r>
          </a:p>
          <a:p>
            <a:r>
              <a:rPr lang="de-DE" sz="1100" dirty="0">
                <a:solidFill>
                  <a:schemeClr val="bg1"/>
                </a:solidFill>
              </a:rPr>
              <a:t>09113 Chemnitz</a:t>
            </a:r>
            <a:endParaRPr lang="de-DE" sz="1100" b="1" dirty="0">
              <a:solidFill>
                <a:schemeClr val="bg1"/>
              </a:solidFill>
            </a:endParaRPr>
          </a:p>
          <a:p>
            <a:r>
              <a:rPr lang="de-DE" sz="1100" kern="15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0371. 495 296 33</a:t>
            </a:r>
          </a:p>
          <a:p>
            <a:r>
              <a:rPr lang="de-DE" sz="1100" kern="15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info@chemnitz-vital.de</a:t>
            </a:r>
          </a:p>
          <a:p>
            <a:r>
              <a:rPr lang="de-DE" sz="1100" kern="15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www.chemnitz-vital.de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kern="150" dirty="0"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F6C688-0D10-606D-16DE-EA56BFDB9D3E}"/>
              </a:ext>
            </a:extLst>
          </p:cNvPr>
          <p:cNvSpPr txBox="1"/>
          <p:nvPr/>
        </p:nvSpPr>
        <p:spPr>
          <a:xfrm>
            <a:off x="2351976" y="8387605"/>
            <a:ext cx="417336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ChemnitzVital 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Wellness und Therapie GmbH</a:t>
            </a:r>
            <a:endParaRPr lang="de-DE" sz="1100" dirty="0">
              <a:solidFill>
                <a:schemeClr val="bg1"/>
              </a:solidFill>
            </a:endParaRPr>
          </a:p>
          <a:p>
            <a:r>
              <a:rPr lang="de-DE" sz="1100" dirty="0">
                <a:solidFill>
                  <a:schemeClr val="bg1"/>
                </a:solidFill>
              </a:rPr>
              <a:t>Markt 5</a:t>
            </a:r>
          </a:p>
          <a:p>
            <a:r>
              <a:rPr lang="de-DE" sz="1100" dirty="0">
                <a:solidFill>
                  <a:schemeClr val="bg1"/>
                </a:solidFill>
              </a:rPr>
              <a:t>09111 Chemnitz</a:t>
            </a:r>
            <a:endParaRPr lang="de-DE" sz="1100" b="1" dirty="0">
              <a:solidFill>
                <a:schemeClr val="bg1"/>
              </a:solidFill>
            </a:endParaRPr>
          </a:p>
          <a:p>
            <a:r>
              <a:rPr lang="de-DE" sz="1100" kern="15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0371. 666 4 777</a:t>
            </a:r>
          </a:p>
          <a:p>
            <a:r>
              <a:rPr lang="de-DE" sz="1100" kern="15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info@chemnitz-vital.de</a:t>
            </a:r>
            <a:endParaRPr lang="de-DE" sz="1100" dirty="0">
              <a:solidFill>
                <a:schemeClr val="bg1"/>
              </a:solidFill>
            </a:endParaRPr>
          </a:p>
          <a:p>
            <a:r>
              <a:rPr lang="de-DE" sz="1100" kern="15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www.chemnitz-vital.de</a:t>
            </a:r>
          </a:p>
          <a:p>
            <a:r>
              <a:rPr lang="de-DE" sz="1200" kern="150" dirty="0"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endParaRPr lang="de-DE" sz="1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7B8C10-3EEB-6C1D-6277-25D30A223533}"/>
              </a:ext>
            </a:extLst>
          </p:cNvPr>
          <p:cNvSpPr txBox="1"/>
          <p:nvPr/>
        </p:nvSpPr>
        <p:spPr>
          <a:xfrm>
            <a:off x="4296192" y="8387605"/>
            <a:ext cx="417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ChemnitzVital 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Gesundheit &amp; Prävention GmbH</a:t>
            </a:r>
            <a:endParaRPr lang="de-DE" sz="1100" dirty="0">
              <a:solidFill>
                <a:schemeClr val="bg1"/>
              </a:solidFill>
            </a:endParaRPr>
          </a:p>
          <a:p>
            <a:r>
              <a:rPr lang="de-DE" sz="1100" dirty="0">
                <a:solidFill>
                  <a:schemeClr val="bg1"/>
                </a:solidFill>
              </a:rPr>
              <a:t>Rochlitzer Str. 35</a:t>
            </a:r>
          </a:p>
          <a:p>
            <a:r>
              <a:rPr lang="de-DE" sz="1100" dirty="0">
                <a:solidFill>
                  <a:schemeClr val="bg1"/>
                </a:solidFill>
              </a:rPr>
              <a:t>09111 Chemnitz</a:t>
            </a:r>
            <a:endParaRPr lang="de-DE" sz="1100" b="1" dirty="0">
              <a:solidFill>
                <a:schemeClr val="bg1"/>
              </a:solidFill>
            </a:endParaRPr>
          </a:p>
          <a:p>
            <a:r>
              <a:rPr lang="de-DE" sz="1100" kern="15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0371. 646 34 177</a:t>
            </a:r>
          </a:p>
          <a:p>
            <a:r>
              <a:rPr lang="de-DE" sz="1100" kern="15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info@chemnitz-vital.de</a:t>
            </a:r>
            <a:endParaRPr lang="de-DE" sz="1100" dirty="0">
              <a:solidFill>
                <a:schemeClr val="bg1"/>
              </a:solidFill>
            </a:endParaRPr>
          </a:p>
          <a:p>
            <a:r>
              <a:rPr lang="de-DE" sz="1100" kern="15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www.chemnitz-vital.de</a:t>
            </a:r>
          </a:p>
          <a:p>
            <a:r>
              <a:rPr lang="de-DE" sz="1100" kern="150" dirty="0"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endParaRPr lang="de-DE" sz="1100" dirty="0"/>
          </a:p>
        </p:txBody>
      </p:sp>
      <p:pic>
        <p:nvPicPr>
          <p:cNvPr id="15" name="Grafik 14" descr="Ein Bild, das Saft, Frucht, Orangensaft, Smoothie enthält.&#10;&#10;Automatisch generierte Beschreibung">
            <a:extLst>
              <a:ext uri="{FF2B5EF4-FFF2-40B4-BE49-F238E27FC236}">
                <a16:creationId xmlns:a16="http://schemas.microsoft.com/office/drawing/2014/main" id="{B275E627-4172-577E-595E-B4A887987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13" y="1840099"/>
            <a:ext cx="3312825" cy="223298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139DC6AD-A0BC-2815-3B19-B2DD64C73490}"/>
              </a:ext>
            </a:extLst>
          </p:cNvPr>
          <p:cNvSpPr/>
          <p:nvPr/>
        </p:nvSpPr>
        <p:spPr>
          <a:xfrm>
            <a:off x="3899186" y="4910899"/>
            <a:ext cx="3022917" cy="236988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b="1" i="0" u="none" strike="noStrike" kern="1200" cap="none" spc="0" baseline="0" dirty="0">
                <a:solidFill>
                  <a:srgbClr val="000000"/>
                </a:solidFill>
                <a:uFillTx/>
              </a:rPr>
              <a:t>APFEL-RUCOLA-SMOOTHIE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1" dirty="0">
              <a:solidFill>
                <a:srgbClr val="000000"/>
              </a:solidFill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1200" cap="none" spc="0" baseline="0" dirty="0">
                <a:solidFill>
                  <a:srgbClr val="000000"/>
                </a:solidFill>
                <a:uFillTx/>
              </a:rPr>
              <a:t>Zutaten für eine Portion</a:t>
            </a:r>
            <a:r>
              <a:rPr lang="de-DE" sz="1400" b="1" dirty="0">
                <a:solidFill>
                  <a:srgbClr val="000000"/>
                </a:solidFill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400" b="1" dirty="0">
              <a:solidFill>
                <a:srgbClr val="000000"/>
              </a:solidFill>
            </a:endParaRPr>
          </a:p>
          <a:p>
            <a:r>
              <a:rPr lang="de-DE" sz="1400" dirty="0"/>
              <a:t>Einen halben Apfel</a:t>
            </a:r>
          </a:p>
          <a:p>
            <a:r>
              <a:rPr lang="de-DE" sz="1400" dirty="0"/>
              <a:t>Eine Handvoll Spinat </a:t>
            </a:r>
            <a:r>
              <a:rPr lang="de-DE" sz="1100" dirty="0"/>
              <a:t>(Bio-Qualität)</a:t>
            </a:r>
          </a:p>
          <a:p>
            <a:r>
              <a:rPr lang="de-DE" sz="1400" dirty="0"/>
              <a:t>1 TL Honig</a:t>
            </a:r>
          </a:p>
          <a:p>
            <a:r>
              <a:rPr lang="de-DE" sz="1400" dirty="0"/>
              <a:t>1 TL Leinöl</a:t>
            </a:r>
          </a:p>
          <a:p>
            <a:r>
              <a:rPr lang="de-DE" sz="1400" dirty="0"/>
              <a:t>150 </a:t>
            </a:r>
            <a:r>
              <a:rPr lang="de-DE" sz="1400"/>
              <a:t>ml Orangensaft</a:t>
            </a:r>
            <a:endParaRPr lang="de-DE" sz="1400" dirty="0"/>
          </a:p>
          <a:p>
            <a:endParaRPr lang="de-DE" sz="1400" dirty="0"/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A7F8D06-61A3-F780-09F9-2E4453181CF3}"/>
              </a:ext>
            </a:extLst>
          </p:cNvPr>
          <p:cNvSpPr/>
          <p:nvPr/>
        </p:nvSpPr>
        <p:spPr>
          <a:xfrm>
            <a:off x="482396" y="7333907"/>
            <a:ext cx="5615206" cy="172354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1" i="0" u="none" strike="noStrike" kern="0" cap="none" spc="0" baseline="0" dirty="0">
                <a:solidFill>
                  <a:srgbClr val="000000"/>
                </a:solidFill>
                <a:uFillTx/>
              </a:rPr>
              <a:t>Zubereitung:</a:t>
            </a: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400" b="1" i="0" u="none" strike="noStrike" kern="0" cap="none" spc="0" baseline="0" dirty="0">
              <a:solidFill>
                <a:srgbClr val="000000"/>
              </a:solidFill>
              <a:uFillTx/>
            </a:endParaRPr>
          </a:p>
          <a:p>
            <a:pPr marR="0" lvl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dirty="0"/>
              <a:t>Den Apfel am besten in grobe Stücke schneiden. Alle Zutaten in einen Mixer geben und zu einer cremigen Masse verblenden. Genießen! </a:t>
            </a:r>
            <a:endParaRPr lang="de-DE" sz="140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1" i="0" u="none" strike="noStrike" kern="0" cap="none" spc="0" baseline="0" dirty="0">
              <a:solidFill>
                <a:srgbClr val="000000"/>
              </a:solidFill>
              <a:uFillTx/>
            </a:endParaRP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1" kern="0" dirty="0">
              <a:solidFill>
                <a:srgbClr val="000000"/>
              </a:solidFill>
            </a:endParaRP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1" i="0" u="none" strike="noStrike" kern="0" cap="none" spc="0" baseline="0" dirty="0">
              <a:solidFill>
                <a:srgbClr val="000000"/>
              </a:solidFill>
              <a:uFillTx/>
            </a:endParaRP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400" b="1" kern="0" dirty="0">
              <a:solidFill>
                <a:srgbClr val="000000"/>
              </a:solidFill>
            </a:endParaRPr>
          </a:p>
          <a:p>
            <a:pPr marL="0" marR="0" lvl="0" indent="0" algn="l" defTabSz="645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EDCF432-02C4-F3CC-B9DB-3CE3D1F54E21}"/>
              </a:ext>
            </a:extLst>
          </p:cNvPr>
          <p:cNvSpPr txBox="1"/>
          <p:nvPr/>
        </p:nvSpPr>
        <p:spPr>
          <a:xfrm>
            <a:off x="679093" y="5460218"/>
            <a:ext cx="4239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  <p:pic>
        <p:nvPicPr>
          <p:cNvPr id="18" name="Grafik 17" descr="Ein Bild, das Saft, Softdrink, alkoholfreies Getränk, Smoothie enthält.&#10;&#10;Automatisch generierte Beschreibung">
            <a:extLst>
              <a:ext uri="{FF2B5EF4-FFF2-40B4-BE49-F238E27FC236}">
                <a16:creationId xmlns:a16="http://schemas.microsoft.com/office/drawing/2014/main" id="{77E80E1F-889A-7377-3A1F-E24DE95E02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" y="4915769"/>
            <a:ext cx="3273329" cy="23220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192</Words>
  <Application>Microsoft Office PowerPoint</Application>
  <PresentationFormat>A4-Papier (210 x 297 mm)</PresentationFormat>
  <Paragraphs>65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SimSun</vt:lpstr>
      <vt:lpstr>Arial</vt:lpstr>
      <vt:lpstr>Calibri</vt:lpstr>
      <vt:lpstr>Calibri Light</vt:lpstr>
      <vt:lpstr>Century Gothic</vt:lpstr>
      <vt:lpstr>Times New Roman</vt:lpstr>
      <vt:lpstr>Standard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Chemnitz Vital</dc:creator>
  <cp:lastModifiedBy>Thorsten Reichelt</cp:lastModifiedBy>
  <cp:revision>49</cp:revision>
  <cp:lastPrinted>2023-04-18T17:34:38Z</cp:lastPrinted>
  <dcterms:created xsi:type="dcterms:W3CDTF">2015-01-07T12:28:33Z</dcterms:created>
  <dcterms:modified xsi:type="dcterms:W3CDTF">2024-05-13T08:38:15Z</dcterms:modified>
</cp:coreProperties>
</file>